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0" r:id="rId14"/>
    <p:sldId id="269" r:id="rId15"/>
    <p:sldId id="268" r:id="rId16"/>
    <p:sldId id="267" r:id="rId17"/>
    <p:sldId id="272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Montaser Arabic" panose="020B0604020202020204" charset="-78"/>
      <p:regular r:id="rId21"/>
    </p:embeddedFont>
    <p:embeddedFont>
      <p:font typeface="Montaser Arabic Bold" panose="020B0604020202020204" charset="-78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BBA"/>
    <a:srgbClr val="043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6247" autoAdjust="0"/>
  </p:normalViewPr>
  <p:slideViewPr>
    <p:cSldViewPr>
      <p:cViewPr varScale="1">
        <p:scale>
          <a:sx n="72" d="100"/>
          <a:sy n="72" d="100"/>
        </p:scale>
        <p:origin x="65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06601" y="7505701"/>
            <a:ext cx="3581400" cy="2781300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0" y="0"/>
                </a:moveTo>
                <a:lnTo>
                  <a:pt x="4666051" y="0"/>
                </a:lnTo>
                <a:lnTo>
                  <a:pt x="4666051" y="3721176"/>
                </a:lnTo>
                <a:lnTo>
                  <a:pt x="0" y="3721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616" t="5478" r="-34902" b="-3927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8119280" y="964584"/>
            <a:ext cx="5818010" cy="47625"/>
            <a:chOff x="0" y="0"/>
            <a:chExt cx="1532315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7794" y="0"/>
            <a:ext cx="7418090" cy="10221263"/>
            <a:chOff x="0" y="0"/>
            <a:chExt cx="6350000" cy="8749559"/>
          </a:xfrm>
        </p:grpSpPr>
        <p:sp>
          <p:nvSpPr>
            <p:cNvPr id="7" name="Freeform 7"/>
            <p:cNvSpPr/>
            <p:nvPr/>
          </p:nvSpPr>
          <p:spPr>
            <a:xfrm>
              <a:off x="0" y="-27686"/>
              <a:ext cx="6350000" cy="8777245"/>
            </a:xfrm>
            <a:custGeom>
              <a:avLst/>
              <a:gdLst/>
              <a:ahLst/>
              <a:cxnLst/>
              <a:rect l="l" t="t" r="r" b="b"/>
              <a:pathLst>
                <a:path w="6350000" h="8777245">
                  <a:moveTo>
                    <a:pt x="0" y="8208160"/>
                  </a:moveTo>
                  <a:cubicBezTo>
                    <a:pt x="0" y="8521157"/>
                    <a:pt x="131445" y="8777245"/>
                    <a:pt x="292100" y="8777245"/>
                  </a:cubicBezTo>
                  <a:lnTo>
                    <a:pt x="6057900" y="8777245"/>
                  </a:lnTo>
                  <a:cubicBezTo>
                    <a:pt x="6218555" y="8777245"/>
                    <a:pt x="6350000" y="8521157"/>
                    <a:pt x="6350000" y="8208160"/>
                  </a:cubicBezTo>
                  <a:lnTo>
                    <a:pt x="6350000" y="3186603"/>
                  </a:lnTo>
                  <a:cubicBezTo>
                    <a:pt x="6350000" y="2873606"/>
                    <a:pt x="6221603" y="2562836"/>
                    <a:pt x="6064631" y="2496278"/>
                  </a:cubicBezTo>
                  <a:lnTo>
                    <a:pt x="285369" y="40552"/>
                  </a:lnTo>
                  <a:cubicBezTo>
                    <a:pt x="128397" y="0"/>
                    <a:pt x="0" y="175153"/>
                    <a:pt x="0" y="488150"/>
                  </a:cubicBezTo>
                  <a:lnTo>
                    <a:pt x="0" y="8208160"/>
                  </a:lnTo>
                  <a:close/>
                </a:path>
              </a:pathLst>
            </a:custGeom>
            <a:blipFill>
              <a:blip r:embed="rId4"/>
              <a:stretch>
                <a:fillRect l="-53128" r="-53128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095396" y="1173363"/>
            <a:ext cx="10210800" cy="473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278"/>
              </a:lnSpc>
            </a:pPr>
            <a:r>
              <a:rPr lang="en-US" sz="10494" dirty="0">
                <a:solidFill>
                  <a:srgbClr val="043B62"/>
                </a:solidFill>
                <a:latin typeface="Archivo Black"/>
                <a:ea typeface="Archivo Black"/>
                <a:cs typeface="Archivo Black"/>
                <a:sym typeface="Archivo Black"/>
              </a:rPr>
              <a:t>ANNUAL</a:t>
            </a:r>
          </a:p>
          <a:p>
            <a:pPr algn="l">
              <a:lnSpc>
                <a:spcPts val="12278"/>
              </a:lnSpc>
            </a:pPr>
            <a:r>
              <a:rPr lang="en-US" sz="10494" dirty="0">
                <a:solidFill>
                  <a:srgbClr val="043B62"/>
                </a:solidFill>
                <a:latin typeface="Archivo Black"/>
                <a:ea typeface="Archivo Black"/>
                <a:cs typeface="Archivo Black"/>
                <a:sym typeface="Archivo Black"/>
              </a:rPr>
              <a:t>PIZZA </a:t>
            </a:r>
          </a:p>
          <a:p>
            <a:pPr algn="l">
              <a:lnSpc>
                <a:spcPts val="12278"/>
              </a:lnSpc>
            </a:pPr>
            <a:r>
              <a:rPr lang="en-US" sz="10494" dirty="0">
                <a:solidFill>
                  <a:srgbClr val="043B62"/>
                </a:solidFill>
                <a:latin typeface="Archivo Black"/>
                <a:ea typeface="Archivo Black"/>
                <a:cs typeface="Archivo Black"/>
                <a:sym typeface="Archivo Black"/>
              </a:rPr>
              <a:t>SALES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9280" y="6066582"/>
            <a:ext cx="1044053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63"/>
              </a:lnSpc>
            </a:pPr>
            <a:r>
              <a:rPr lang="en-US" sz="10494" dirty="0">
                <a:solidFill>
                  <a:srgbClr val="2D8BBA"/>
                </a:solidFill>
                <a:latin typeface="Archivo Black"/>
                <a:ea typeface="Archivo Black"/>
                <a:cs typeface="Archivo Black"/>
                <a:sym typeface="Archivo Black"/>
              </a:rPr>
              <a:t>SQL</a:t>
            </a:r>
            <a:r>
              <a:rPr lang="en-US" sz="10494" dirty="0">
                <a:solidFill>
                  <a:srgbClr val="043B62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0494" dirty="0">
                <a:solidFill>
                  <a:srgbClr val="2D8BBA"/>
                </a:solidFill>
                <a:latin typeface="Archivo Black"/>
                <a:ea typeface="Archivo Black"/>
                <a:cs typeface="Archivo Black"/>
                <a:sym typeface="Archivo Black"/>
              </a:rPr>
              <a:t>REPORT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18553" y="8199240"/>
            <a:ext cx="6222896" cy="91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sz="2625" dirty="0">
                <a:solidFill>
                  <a:srgbClr val="043B62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Overview of Sales Performance and Key Insights</a:t>
            </a:r>
          </a:p>
        </p:txBody>
      </p:sp>
      <p:pic>
        <p:nvPicPr>
          <p:cNvPr id="1026" name="Picture 2" descr="Dolt Architecture Introduction | DoltHub Blog">
            <a:extLst>
              <a:ext uri="{FF2B5EF4-FFF2-40B4-BE49-F238E27FC236}">
                <a16:creationId xmlns:a16="http://schemas.microsoft.com/office/drawing/2014/main" id="{8AE7724C-B904-1514-37F4-01965AA0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0" y="2840905"/>
            <a:ext cx="2912195" cy="29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95233" y="1946786"/>
            <a:ext cx="1149753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Determine the distribution of orders by hour of the day?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806BE9-B8E2-22FD-E751-269FEADF6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200" y="4607480"/>
            <a:ext cx="3864141" cy="31385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CC5747-56F3-2611-B3EB-721C5A74F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1" y="5096432"/>
            <a:ext cx="7321662" cy="21618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0CB0EB-6699-B5A3-E997-3EFB762257CC}"/>
              </a:ext>
            </a:extLst>
          </p:cNvPr>
          <p:cNvSpPr txBox="1"/>
          <p:nvPr/>
        </p:nvSpPr>
        <p:spPr>
          <a:xfrm>
            <a:off x="457200" y="5946514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F7CFD9-616E-F6CA-A81C-E7F3868550E9}"/>
              </a:ext>
            </a:extLst>
          </p:cNvPr>
          <p:cNvSpPr txBox="1"/>
          <p:nvPr/>
        </p:nvSpPr>
        <p:spPr>
          <a:xfrm>
            <a:off x="10820400" y="5945928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B8F97-F052-4692-89ED-E04A2B7B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4F69F3-CB8C-A371-A9E6-B0545FA605DD}"/>
              </a:ext>
            </a:extLst>
          </p:cNvPr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6105B2-A9F3-3C9A-1495-2FF29D07F307}"/>
                </a:ext>
              </a:extLst>
            </p:cNvPr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2385B32-36D5-6D05-86D8-98985E2A2CA8}"/>
                </a:ext>
              </a:extLst>
            </p:cNvPr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C3FF913-7E63-7CFB-F8E1-560A61DB8107}"/>
              </a:ext>
            </a:extLst>
          </p:cNvPr>
          <p:cNvSpPr txBox="1"/>
          <p:nvPr/>
        </p:nvSpPr>
        <p:spPr>
          <a:xfrm>
            <a:off x="2590800" y="1866900"/>
            <a:ext cx="147066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Join relevant tables to find category-wise distribution of pizzas?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0BFDB6C2-054B-CEB1-C5BD-3EF2AC3791FC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C5A45-AC88-8749-2AC4-F674C4C281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00"/>
          <a:stretch>
            <a:fillRect/>
          </a:stretch>
        </p:blipFill>
        <p:spPr>
          <a:xfrm>
            <a:off x="13106400" y="5176661"/>
            <a:ext cx="3453668" cy="20574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47968-ED75-D026-C9B0-5DAD4B79F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172501"/>
            <a:ext cx="6395706" cy="20615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8B406-347A-BD78-B9AC-908E3083ABD9}"/>
              </a:ext>
            </a:extLst>
          </p:cNvPr>
          <p:cNvSpPr txBox="1"/>
          <p:nvPr/>
        </p:nvSpPr>
        <p:spPr>
          <a:xfrm>
            <a:off x="1219200" y="5943600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95A5D-7B78-31FD-469B-B9329847C436}"/>
              </a:ext>
            </a:extLst>
          </p:cNvPr>
          <p:cNvSpPr txBox="1"/>
          <p:nvPr/>
        </p:nvSpPr>
        <p:spPr>
          <a:xfrm>
            <a:off x="10820400" y="5976013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703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D4AEA-FDB2-73DB-C892-60F25C890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DC3870-48C9-086F-689D-52DBA51D69B1}"/>
              </a:ext>
            </a:extLst>
          </p:cNvPr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103AD9-1A43-738D-CB8C-886C83726A64}"/>
                </a:ext>
              </a:extLst>
            </p:cNvPr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03CF12E-0DDC-1ED4-5A29-71A3FA7AD65A}"/>
                </a:ext>
              </a:extLst>
            </p:cNvPr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DFD4F05-6D9E-FC3D-7CDA-0DD3CD0E52E3}"/>
              </a:ext>
            </a:extLst>
          </p:cNvPr>
          <p:cNvSpPr txBox="1"/>
          <p:nvPr/>
        </p:nvSpPr>
        <p:spPr>
          <a:xfrm>
            <a:off x="2514600" y="1866900"/>
            <a:ext cx="14097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Group the orders by date and calculate the average number of pizzas ordered per day?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DD7E5C0-C84A-2BCD-A523-95D4F27183A9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93ACE-C8D5-FD68-DA6C-562E1F76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284" y="7277100"/>
            <a:ext cx="5334000" cy="172994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0CA7A-D20A-60B8-515B-AEC65220B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48051"/>
            <a:ext cx="9023133" cy="239564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ADE41-C328-DD93-DC57-59EED26A4AB3}"/>
              </a:ext>
            </a:extLst>
          </p:cNvPr>
          <p:cNvSpPr txBox="1"/>
          <p:nvPr/>
        </p:nvSpPr>
        <p:spPr>
          <a:xfrm>
            <a:off x="1524000" y="5230550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2B457-6CBC-D0E4-39CF-3D78C4106203}"/>
              </a:ext>
            </a:extLst>
          </p:cNvPr>
          <p:cNvSpPr txBox="1"/>
          <p:nvPr/>
        </p:nvSpPr>
        <p:spPr>
          <a:xfrm>
            <a:off x="1447800" y="7905322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02094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E9733-D716-FC80-C964-F051ABB1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6A29C5-6196-614F-7123-808A31C5D2FA}"/>
              </a:ext>
            </a:extLst>
          </p:cNvPr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25A05D-46FF-D40C-2393-6701E15503A4}"/>
                </a:ext>
              </a:extLst>
            </p:cNvPr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8DFF914-74C0-6E63-E790-3202879EF4E0}"/>
                </a:ext>
              </a:extLst>
            </p:cNvPr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62D02BE-511B-E432-3E96-F8F81E48A2B8}"/>
              </a:ext>
            </a:extLst>
          </p:cNvPr>
          <p:cNvSpPr txBox="1"/>
          <p:nvPr/>
        </p:nvSpPr>
        <p:spPr>
          <a:xfrm>
            <a:off x="2525611" y="2129738"/>
            <a:ext cx="1149753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Determine the top 3 most ordered pizza types based on revenue?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0BBCD2F-601C-630C-2411-3303BD2CC8FA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E9E59-A6EB-81DA-B685-AC97E51B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5235192"/>
            <a:ext cx="5334000" cy="210261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C93B1-93F8-F94C-8139-674894122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5" y="5031432"/>
            <a:ext cx="6208296" cy="29718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5F6D46-246B-EB77-B7C5-040FA6E028A1}"/>
              </a:ext>
            </a:extLst>
          </p:cNvPr>
          <p:cNvSpPr txBox="1"/>
          <p:nvPr/>
        </p:nvSpPr>
        <p:spPr>
          <a:xfrm>
            <a:off x="762000" y="6055667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4E0AA-FBFF-0D85-D736-88CF2A0FF7DB}"/>
              </a:ext>
            </a:extLst>
          </p:cNvPr>
          <p:cNvSpPr txBox="1"/>
          <p:nvPr/>
        </p:nvSpPr>
        <p:spPr>
          <a:xfrm>
            <a:off x="10058616" y="6055667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0213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5AEEF-4D4D-3761-B125-5940C3CD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E4BCBD8F-6BE1-2AEE-57AB-57C02037D25C}"/>
              </a:ext>
            </a:extLst>
          </p:cNvPr>
          <p:cNvSpPr txBox="1"/>
          <p:nvPr/>
        </p:nvSpPr>
        <p:spPr>
          <a:xfrm>
            <a:off x="2958152" y="1784226"/>
            <a:ext cx="14478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1. Calculate the percentage contribution of each pizza type to total revenue?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E8001C8-41B7-1B82-6DB8-D570B3B0C47B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497DC-8A3C-CB1D-9183-ED781BB0C9B1}"/>
              </a:ext>
            </a:extLst>
          </p:cNvPr>
          <p:cNvSpPr txBox="1"/>
          <p:nvPr/>
        </p:nvSpPr>
        <p:spPr>
          <a:xfrm>
            <a:off x="533400" y="6224764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6345F-5830-6650-5FEB-7ECEDB12BBA8}"/>
              </a:ext>
            </a:extLst>
          </p:cNvPr>
          <p:cNvSpPr txBox="1"/>
          <p:nvPr/>
        </p:nvSpPr>
        <p:spPr>
          <a:xfrm>
            <a:off x="10591800" y="6224762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B78B0-2FAE-E7B9-5E32-F3BA0443FA7C}"/>
              </a:ext>
            </a:extLst>
          </p:cNvPr>
          <p:cNvSpPr txBox="1"/>
          <p:nvPr/>
        </p:nvSpPr>
        <p:spPr>
          <a:xfrm>
            <a:off x="4565176" y="388446"/>
            <a:ext cx="9157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chivo Black" panose="020B0604020202020204" charset="0"/>
              </a:rPr>
              <a:t>TOP 5 ADVANCED QUERIES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D4DA0-9CBE-7DEC-B79F-5E5CE597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800" y="5211402"/>
            <a:ext cx="3862418" cy="25339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7E9B1B-1161-853A-6247-9D91AAD92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26" y="4848976"/>
            <a:ext cx="7777128" cy="321323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83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8A059-5A56-1B73-8F6A-CCF64867E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AD71097-C484-F804-98A4-075FBFFD6148}"/>
              </a:ext>
            </a:extLst>
          </p:cNvPr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4D38CD-98BA-B998-BA02-E2790617B427}"/>
                </a:ext>
              </a:extLst>
            </p:cNvPr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ECF34BD-BDF9-C511-7F0D-BCF3CFA90386}"/>
                </a:ext>
              </a:extLst>
            </p:cNvPr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7C9A2A5-A4DE-5576-6D43-72DC78B577AA}"/>
              </a:ext>
            </a:extLst>
          </p:cNvPr>
          <p:cNvSpPr txBox="1"/>
          <p:nvPr/>
        </p:nvSpPr>
        <p:spPr>
          <a:xfrm>
            <a:off x="2133600" y="1645257"/>
            <a:ext cx="11497534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Analyze the cumulative revenue generated over time?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D3CAECC-AB78-9905-3D13-885237CB7DAD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867838-D51E-662C-0699-5B48ED215826}"/>
              </a:ext>
            </a:extLst>
          </p:cNvPr>
          <p:cNvSpPr txBox="1"/>
          <p:nvPr/>
        </p:nvSpPr>
        <p:spPr>
          <a:xfrm>
            <a:off x="339357" y="6234915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17F3F8-3839-2ECB-8ADF-C537F2C9C34D}"/>
              </a:ext>
            </a:extLst>
          </p:cNvPr>
          <p:cNvSpPr txBox="1"/>
          <p:nvPr/>
        </p:nvSpPr>
        <p:spPr>
          <a:xfrm>
            <a:off x="9372600" y="6388664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07407-F81B-54CB-A78F-9F7714881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622" y="4284071"/>
            <a:ext cx="4181023" cy="46708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117786-8FB2-85A9-34AC-5F9C65ED0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56" y="5143499"/>
            <a:ext cx="6421958" cy="34982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2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543F01-C638-3AA8-C11B-F0B17920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554632-A368-AC37-EAA5-059D81A83B7E}"/>
              </a:ext>
            </a:extLst>
          </p:cNvPr>
          <p:cNvGrpSpPr/>
          <p:nvPr/>
        </p:nvGrpSpPr>
        <p:grpSpPr>
          <a:xfrm>
            <a:off x="9274341" y="834887"/>
            <a:ext cx="5818010" cy="47625"/>
            <a:chOff x="0" y="0"/>
            <a:chExt cx="1532315" cy="12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108CD0-BBF1-1356-872C-786596CE2C8B}"/>
                </a:ext>
              </a:extLst>
            </p:cNvPr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FC6B801-D9B9-2060-4BD0-918C8AA4902D}"/>
                </a:ext>
              </a:extLst>
            </p:cNvPr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AD9CCB8-C21F-A652-BF7C-6B3CF7FB8751}"/>
              </a:ext>
            </a:extLst>
          </p:cNvPr>
          <p:cNvSpPr txBox="1"/>
          <p:nvPr/>
        </p:nvSpPr>
        <p:spPr>
          <a:xfrm>
            <a:off x="2333026" y="1484620"/>
            <a:ext cx="150876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Determine the top 3 most ordered pizza types based on revenue for each pizza category?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AA18829-91CC-41F2-57B7-1ACF8640A6EC}"/>
              </a:ext>
            </a:extLst>
          </p:cNvPr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5EC106-7F36-990A-8C28-5C2E4FEBB2BC}"/>
              </a:ext>
            </a:extLst>
          </p:cNvPr>
          <p:cNvSpPr txBox="1"/>
          <p:nvPr/>
        </p:nvSpPr>
        <p:spPr>
          <a:xfrm>
            <a:off x="719178" y="6131867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25D59-DBD1-3C70-DF6E-68B8EBC10010}"/>
              </a:ext>
            </a:extLst>
          </p:cNvPr>
          <p:cNvSpPr txBox="1"/>
          <p:nvPr/>
        </p:nvSpPr>
        <p:spPr>
          <a:xfrm>
            <a:off x="10513527" y="6127651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8BBA8-4161-A2AF-9353-CA12EC95E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294" y="5223185"/>
            <a:ext cx="5260113" cy="206888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BCCCC-1BD1-24FB-EADE-39DAE1742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06" y="4155133"/>
            <a:ext cx="7398798" cy="49507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83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6E10D7-010A-446C-B2E9-985B543A1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E726F07A-47F9-C680-A0AC-B0DC0E101CD8}"/>
              </a:ext>
            </a:extLst>
          </p:cNvPr>
          <p:cNvSpPr/>
          <p:nvPr/>
        </p:nvSpPr>
        <p:spPr>
          <a:xfrm flipH="1">
            <a:off x="-2" y="0"/>
            <a:ext cx="3581401" cy="2781300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629" t="-34247" r="-31915" b="454"/>
            </a:stretch>
          </a:blipFill>
        </p:spPr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FDD4D3E8-6329-34CB-F0FE-841674383FBB}"/>
              </a:ext>
            </a:extLst>
          </p:cNvPr>
          <p:cNvSpPr/>
          <p:nvPr/>
        </p:nvSpPr>
        <p:spPr>
          <a:xfrm flipH="1">
            <a:off x="15620998" y="7746925"/>
            <a:ext cx="2667001" cy="25400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4955" b="-464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46557-AC81-633D-A36E-5D64EE0456BA}"/>
              </a:ext>
            </a:extLst>
          </p:cNvPr>
          <p:cNvSpPr txBox="1"/>
          <p:nvPr/>
        </p:nvSpPr>
        <p:spPr>
          <a:xfrm>
            <a:off x="6019800" y="4481780"/>
            <a:ext cx="113104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b="1" dirty="0">
                <a:solidFill>
                  <a:srgbClr val="002060"/>
                </a:solidFill>
                <a:latin typeface="Archivo Black" panose="020B060402020202020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57866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6904" y="4088723"/>
            <a:ext cx="9672659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7506" lvl="1" indent="-514350" algn="just">
              <a:lnSpc>
                <a:spcPts val="4044"/>
              </a:lnSpc>
              <a:buFont typeface="+mj-lt"/>
              <a:buAutoNum type="arabicPeriod"/>
            </a:pPr>
            <a:r>
              <a:rPr lang="en-US" sz="3456" dirty="0">
                <a:solidFill>
                  <a:srgbClr val="043B62"/>
                </a:solidFill>
                <a:latin typeface="Arial Black" panose="020B0A04020102020204" pitchFamily="34" charset="0"/>
                <a:ea typeface="Montaser Arabic"/>
                <a:cs typeface="Montaser Arabic"/>
                <a:sym typeface="Montaser Arabic"/>
              </a:rPr>
              <a:t>BASIC QUERIES </a:t>
            </a:r>
          </a:p>
          <a:p>
            <a:pPr marL="887506" lvl="1" indent="-514350" algn="just">
              <a:lnSpc>
                <a:spcPts val="4044"/>
              </a:lnSpc>
              <a:buFont typeface="+mj-lt"/>
              <a:buAutoNum type="arabicPeriod"/>
            </a:pPr>
            <a:endParaRPr lang="en-US" sz="3456" dirty="0">
              <a:solidFill>
                <a:srgbClr val="043B62"/>
              </a:solidFill>
              <a:latin typeface="Arial Black" panose="020B0A04020102020204" pitchFamily="34" charset="0"/>
              <a:ea typeface="Montaser Arabic"/>
              <a:cs typeface="Montaser Arabic"/>
              <a:sym typeface="Montaser Arabic"/>
            </a:endParaRPr>
          </a:p>
          <a:p>
            <a:pPr marL="887506" lvl="1" indent="-514350" algn="just">
              <a:lnSpc>
                <a:spcPts val="4044"/>
              </a:lnSpc>
              <a:buFont typeface="+mj-lt"/>
              <a:buAutoNum type="arabicPeriod"/>
            </a:pPr>
            <a:r>
              <a:rPr lang="en-US" sz="3456" dirty="0">
                <a:solidFill>
                  <a:srgbClr val="043B62"/>
                </a:solidFill>
                <a:latin typeface="Arial Black" panose="020B0A04020102020204" pitchFamily="34" charset="0"/>
                <a:ea typeface="Montaser Arabic"/>
                <a:cs typeface="Montaser Arabic"/>
                <a:sym typeface="Montaser Arabic"/>
              </a:rPr>
              <a:t>INTERMEDIATE QUERIES </a:t>
            </a:r>
          </a:p>
          <a:p>
            <a:pPr marL="887506" lvl="1" indent="-514350" algn="just">
              <a:lnSpc>
                <a:spcPts val="4044"/>
              </a:lnSpc>
              <a:buFont typeface="+mj-lt"/>
              <a:buAutoNum type="arabicPeriod"/>
            </a:pPr>
            <a:endParaRPr lang="en-US" sz="3456" dirty="0">
              <a:solidFill>
                <a:srgbClr val="043B62"/>
              </a:solidFill>
              <a:latin typeface="Arial Black" panose="020B0A04020102020204" pitchFamily="34" charset="0"/>
              <a:ea typeface="Montaser Arabic"/>
              <a:cs typeface="Montaser Arabic"/>
              <a:sym typeface="Montaser Arabic"/>
            </a:endParaRPr>
          </a:p>
          <a:p>
            <a:pPr marL="887506" lvl="1" indent="-514350" algn="just">
              <a:lnSpc>
                <a:spcPts val="4044"/>
              </a:lnSpc>
              <a:buFont typeface="+mj-lt"/>
              <a:buAutoNum type="arabicPeriod"/>
            </a:pPr>
            <a:r>
              <a:rPr lang="en-US" sz="3456" dirty="0">
                <a:solidFill>
                  <a:srgbClr val="043B62"/>
                </a:solidFill>
                <a:latin typeface="Arial Black" panose="020B0A04020102020204" pitchFamily="34" charset="0"/>
                <a:ea typeface="Montaser Arabic"/>
                <a:cs typeface="Montaser Arabic"/>
                <a:sym typeface="Montaser Arabic"/>
              </a:rPr>
              <a:t>ADVANCED QUERIES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23393" y="3355490"/>
            <a:ext cx="7064607" cy="6931510"/>
            <a:chOff x="0" y="0"/>
            <a:chExt cx="6350000" cy="6230366"/>
          </a:xfrm>
        </p:grpSpPr>
        <p:sp>
          <p:nvSpPr>
            <p:cNvPr id="4" name="Freeform 4"/>
            <p:cNvSpPr/>
            <p:nvPr/>
          </p:nvSpPr>
          <p:spPr>
            <a:xfrm>
              <a:off x="0" y="-27686"/>
              <a:ext cx="6350000" cy="6258052"/>
            </a:xfrm>
            <a:custGeom>
              <a:avLst/>
              <a:gdLst/>
              <a:ahLst/>
              <a:cxnLst/>
              <a:rect l="l" t="t" r="r" b="b"/>
              <a:pathLst>
                <a:path w="6350000" h="6258052">
                  <a:moveTo>
                    <a:pt x="0" y="264033"/>
                  </a:moveTo>
                  <a:cubicBezTo>
                    <a:pt x="0" y="103378"/>
                    <a:pt x="128397" y="0"/>
                    <a:pt x="285369" y="34290"/>
                  </a:cubicBezTo>
                  <a:lnTo>
                    <a:pt x="6064631" y="1294638"/>
                  </a:lnTo>
                  <a:cubicBezTo>
                    <a:pt x="6221603" y="1328928"/>
                    <a:pt x="6350000" y="1488313"/>
                    <a:pt x="6350000" y="1648968"/>
                  </a:cubicBezTo>
                  <a:lnTo>
                    <a:pt x="6350000" y="5965952"/>
                  </a:lnTo>
                  <a:cubicBezTo>
                    <a:pt x="6350000" y="6126607"/>
                    <a:pt x="6218555" y="6258052"/>
                    <a:pt x="6057900" y="6258052"/>
                  </a:cubicBezTo>
                  <a:lnTo>
                    <a:pt x="292100" y="6258052"/>
                  </a:lnTo>
                  <a:cubicBezTo>
                    <a:pt x="131445" y="6258052"/>
                    <a:pt x="0" y="6126607"/>
                    <a:pt x="0" y="5965952"/>
                  </a:cubicBezTo>
                  <a:lnTo>
                    <a:pt x="0" y="264033"/>
                  </a:lnTo>
                  <a:close/>
                </a:path>
              </a:pathLst>
            </a:custGeom>
            <a:blipFill>
              <a:blip r:embed="rId2"/>
              <a:stretch>
                <a:fillRect t="-4381" b="-438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"/>
            <a:ext cx="2133600" cy="2697362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0" y="0"/>
                </a:moveTo>
                <a:lnTo>
                  <a:pt x="4666050" y="0"/>
                </a:lnTo>
                <a:lnTo>
                  <a:pt x="4666050" y="3721176"/>
                </a:lnTo>
                <a:lnTo>
                  <a:pt x="0" y="372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9761" t="-40332" r="11068" b="237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7654472" y="8426413"/>
            <a:ext cx="4842328" cy="1860588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0" y="0"/>
                </a:moveTo>
                <a:lnTo>
                  <a:pt x="4666051" y="0"/>
                </a:lnTo>
                <a:lnTo>
                  <a:pt x="4666051" y="3721176"/>
                </a:lnTo>
                <a:lnTo>
                  <a:pt x="0" y="372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3640" b="-10000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163946" y="9565201"/>
            <a:ext cx="5818010" cy="47625"/>
            <a:chOff x="0" y="0"/>
            <a:chExt cx="1532315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5400" y="1522803"/>
            <a:ext cx="14112081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3"/>
              </a:lnSpc>
              <a:spcBef>
                <a:spcPct val="0"/>
              </a:spcBef>
            </a:pPr>
            <a:r>
              <a:rPr lang="en-US" sz="8327" dirty="0">
                <a:solidFill>
                  <a:srgbClr val="043B62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BB594-4960-B71B-E3FB-1106F0E5D1A5}"/>
              </a:ext>
            </a:extLst>
          </p:cNvPr>
          <p:cNvSpPr txBox="1"/>
          <p:nvPr/>
        </p:nvSpPr>
        <p:spPr>
          <a:xfrm>
            <a:off x="228599" y="8202693"/>
            <a:ext cx="9672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ptos" panose="020B0004020202020204" pitchFamily="34" charset="0"/>
              </a:rPr>
              <a:t>GitHub : https://github.com/darshilx07-cloud/SQL-Projects/blob/main/Pizza%20Sales%20WS%20Cubetech.sql </a:t>
            </a:r>
            <a:endParaRPr lang="en-IN" sz="1800" b="1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775AD-1EE9-98B9-37F8-A59F6D4CFD4A}"/>
              </a:ext>
            </a:extLst>
          </p:cNvPr>
          <p:cNvSpPr txBox="1"/>
          <p:nvPr/>
        </p:nvSpPr>
        <p:spPr>
          <a:xfrm>
            <a:off x="228598" y="8883947"/>
            <a:ext cx="9753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Aptos" panose="020B0004020202020204" pitchFamily="34" charset="0"/>
              </a:rPr>
              <a:t>Dataset : https://github.com/darshilx07-cloud/SQL-Projects/blob/main/pizza_sales%20(1).zip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15040" y="0"/>
            <a:ext cx="7872960" cy="9841921"/>
            <a:chOff x="0" y="0"/>
            <a:chExt cx="9529121" cy="11912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9121" cy="11912274"/>
            </a:xfrm>
            <a:custGeom>
              <a:avLst/>
              <a:gdLst/>
              <a:ahLst/>
              <a:cxnLst/>
              <a:rect l="l" t="t" r="r" b="b"/>
              <a:pathLst>
                <a:path w="9529121" h="11912274">
                  <a:moveTo>
                    <a:pt x="9529121" y="0"/>
                  </a:moveTo>
                  <a:lnTo>
                    <a:pt x="9529121" y="6181994"/>
                  </a:lnTo>
                  <a:cubicBezTo>
                    <a:pt x="9529121" y="9346847"/>
                    <a:pt x="7396020" y="11912274"/>
                    <a:pt x="4764660" y="11912274"/>
                  </a:cubicBezTo>
                  <a:cubicBezTo>
                    <a:pt x="2133300" y="11912274"/>
                    <a:pt x="0" y="9346847"/>
                    <a:pt x="0" y="6182232"/>
                  </a:cubicBezTo>
                  <a:lnTo>
                    <a:pt x="0" y="0"/>
                  </a:lnTo>
                  <a:lnTo>
                    <a:pt x="9529121" y="0"/>
                  </a:lnTo>
                  <a:close/>
                </a:path>
              </a:pathLst>
            </a:custGeom>
            <a:blipFill>
              <a:blip r:embed="rId2"/>
              <a:stretch>
                <a:fillRect l="-49610" r="-3790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-1" y="7933755"/>
            <a:ext cx="3096348" cy="2353246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6"/>
                </a:lnTo>
                <a:lnTo>
                  <a:pt x="4666051" y="3721176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0695" b="-58130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>
            <a:off x="-606397" y="914542"/>
            <a:ext cx="15243837" cy="47625"/>
            <a:chOff x="0" y="0"/>
            <a:chExt cx="4014838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4838" cy="12543"/>
            </a:xfrm>
            <a:custGeom>
              <a:avLst/>
              <a:gdLst/>
              <a:ahLst/>
              <a:cxnLst/>
              <a:rect l="l" t="t" r="r" b="b"/>
              <a:pathLst>
                <a:path w="4014838" h="12543">
                  <a:moveTo>
                    <a:pt x="0" y="0"/>
                  </a:moveTo>
                  <a:lnTo>
                    <a:pt x="4014838" y="0"/>
                  </a:lnTo>
                  <a:lnTo>
                    <a:pt x="4014838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148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9015" y="2100175"/>
            <a:ext cx="8420100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689" lvl="1">
              <a:lnSpc>
                <a:spcPts val="4331"/>
              </a:lnSpc>
            </a:pPr>
            <a:r>
              <a:rPr lang="en-IN" sz="4000" b="1" dirty="0"/>
              <a:t>Greetings!</a:t>
            </a:r>
            <a:r>
              <a:rPr lang="en-US" sz="4000" b="1" dirty="0"/>
              <a:t> </a:t>
            </a:r>
          </a:p>
          <a:p>
            <a:pPr marL="399689" lvl="1">
              <a:lnSpc>
                <a:spcPts val="4331"/>
              </a:lnSpc>
            </a:pPr>
            <a:r>
              <a:rPr lang="en-US" sz="4000" b="1" dirty="0"/>
              <a:t>I am </a:t>
            </a:r>
            <a:r>
              <a:rPr lang="en-US" sz="4000" b="1" dirty="0">
                <a:solidFill>
                  <a:srgbClr val="043B62"/>
                </a:solidFill>
                <a:latin typeface="Archivo Black" panose="020B0604020202020204" charset="0"/>
              </a:rPr>
              <a:t>DARSHIL MATHUR</a:t>
            </a:r>
            <a:br>
              <a:rPr lang="en-US" sz="4000" dirty="0"/>
            </a:br>
            <a:endParaRPr lang="en-US" sz="4000" dirty="0"/>
          </a:p>
          <a:p>
            <a:pPr marL="399689" lvl="1">
              <a:lnSpc>
                <a:spcPts val="4331"/>
              </a:lnSpc>
            </a:pPr>
            <a:r>
              <a:rPr lang="en-US" sz="4000" dirty="0"/>
              <a:t>Here, I showcase my </a:t>
            </a:r>
            <a:r>
              <a:rPr lang="en-US" sz="4000" b="1" dirty="0"/>
              <a:t>SQL Queries Work (Basic – 5, Intermediate – 5, Advanced – 3)</a:t>
            </a:r>
            <a:r>
              <a:rPr lang="en-US" sz="4000" dirty="0"/>
              <a:t>, reflecting both learning and application. </a:t>
            </a:r>
          </a:p>
          <a:p>
            <a:pPr marL="399689" lvl="1">
              <a:lnSpc>
                <a:spcPts val="4331"/>
              </a:lnSpc>
            </a:pPr>
            <a:endParaRPr lang="en-US" sz="4000" b="1" dirty="0">
              <a:solidFill>
                <a:srgbClr val="043B62"/>
              </a:solidFill>
              <a:latin typeface="Montaser Arabic Bold"/>
              <a:ea typeface="Montaser Arabic Bold"/>
              <a:cs typeface="Montaser Arabic Bold"/>
              <a:sym typeface="Montaser Arabic Bold"/>
            </a:endParaRPr>
          </a:p>
          <a:p>
            <a:pPr marL="399689" lvl="1">
              <a:lnSpc>
                <a:spcPts val="4331"/>
              </a:lnSpc>
            </a:pPr>
            <a:endParaRPr lang="en-US" sz="3702" b="1" dirty="0">
              <a:solidFill>
                <a:srgbClr val="043B62"/>
              </a:solidFill>
              <a:latin typeface="Montaser Arabic Bold"/>
              <a:ea typeface="Montaser Arabic Bold"/>
              <a:cs typeface="Montaser Arabic Bold"/>
              <a:sym typeface="Montaser Arabic Bold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AED7B9B-BD9B-ED39-FCFB-751465E88837}"/>
              </a:ext>
            </a:extLst>
          </p:cNvPr>
          <p:cNvSpPr txBox="1"/>
          <p:nvPr/>
        </p:nvSpPr>
        <p:spPr>
          <a:xfrm>
            <a:off x="659015" y="6555240"/>
            <a:ext cx="9651718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99689" lvl="1"/>
            <a:r>
              <a:rPr lang="en-US" sz="2200" dirty="0">
                <a:latin typeface="Aptos" panose="020B0004020202020204" pitchFamily="34" charset="0"/>
              </a:rPr>
              <a:t>This project gave me hands-on practice with real-world problem-solving using SQL and improved my ability to structure and optimize queries across different difficulty levels.</a:t>
            </a:r>
            <a:endParaRPr lang="en-US" sz="2200" dirty="0">
              <a:solidFill>
                <a:srgbClr val="043B62"/>
              </a:solidFill>
              <a:latin typeface="Aptos" panose="020B0004020202020204" pitchFamily="34" charset="0"/>
              <a:ea typeface="Montaser Arabic Bold"/>
              <a:cs typeface="Montaser Arabic Bold"/>
              <a:sym typeface="Montaser Arab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2333025" cy="2322366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0232" r="-10000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-1" y="9486900"/>
            <a:ext cx="5818010" cy="47625"/>
            <a:chOff x="0" y="0"/>
            <a:chExt cx="1532315" cy="125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16635083" y="7143633"/>
            <a:ext cx="1685509" cy="3143367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1" y="3721175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6833" b="-18382"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617C73-3288-320B-1B6F-4DC6D539BBC9}"/>
              </a:ext>
            </a:extLst>
          </p:cNvPr>
          <p:cNvSpPr txBox="1"/>
          <p:nvPr/>
        </p:nvSpPr>
        <p:spPr>
          <a:xfrm>
            <a:off x="2670416" y="1573090"/>
            <a:ext cx="15650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Archivo Black" panose="020B0604020202020204" charset="0"/>
              </a:rPr>
              <a:t>1. RETRIEVE THE TOTAL NUMBERS OF ORDER PLACES?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0DF70A1-23C8-3684-6C76-229D60D3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075" y="2945608"/>
            <a:ext cx="4640800" cy="218905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32C63F-F020-447D-4240-429A3A4C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075" y="6140524"/>
            <a:ext cx="3424300" cy="17121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4CA28A-C364-AB80-30B2-40E22FBA4542}"/>
              </a:ext>
            </a:extLst>
          </p:cNvPr>
          <p:cNvSpPr txBox="1"/>
          <p:nvPr/>
        </p:nvSpPr>
        <p:spPr>
          <a:xfrm>
            <a:off x="2057400" y="3811929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461B91-9299-E96C-CE31-827956685D53}"/>
              </a:ext>
            </a:extLst>
          </p:cNvPr>
          <p:cNvSpPr txBox="1"/>
          <p:nvPr/>
        </p:nvSpPr>
        <p:spPr>
          <a:xfrm>
            <a:off x="1875430" y="6765766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  <p:pic>
        <p:nvPicPr>
          <p:cNvPr id="1033" name="Picture 9" descr="Pizza Logo Images – Browse 89,164 Stock Photos, Vectors, and Video | Adobe  Stock">
            <a:extLst>
              <a:ext uri="{FF2B5EF4-FFF2-40B4-BE49-F238E27FC236}">
                <a16:creationId xmlns:a16="http://schemas.microsoft.com/office/drawing/2014/main" id="{D457D16C-E74E-F30B-FFB3-62B9B535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781300"/>
            <a:ext cx="6646947" cy="50713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9EB2C4-BB89-AE9D-D106-3648C90C6045}"/>
              </a:ext>
            </a:extLst>
          </p:cNvPr>
          <p:cNvSpPr txBox="1"/>
          <p:nvPr/>
        </p:nvSpPr>
        <p:spPr>
          <a:xfrm>
            <a:off x="6248400" y="323228"/>
            <a:ext cx="9157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chivo Black" panose="020B0604020202020204" charset="0"/>
              </a:rPr>
              <a:t>TOP 5 BASIC QUERIES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7266442"/>
            <a:ext cx="18288000" cy="3114768"/>
            <a:chOff x="0" y="0"/>
            <a:chExt cx="15654811" cy="2666289"/>
          </a:xfrm>
        </p:grpSpPr>
        <p:sp>
          <p:nvSpPr>
            <p:cNvPr id="4" name="Freeform 4"/>
            <p:cNvSpPr/>
            <p:nvPr/>
          </p:nvSpPr>
          <p:spPr>
            <a:xfrm>
              <a:off x="0" y="-27686"/>
              <a:ext cx="15654812" cy="2693975"/>
            </a:xfrm>
            <a:custGeom>
              <a:avLst/>
              <a:gdLst/>
              <a:ahLst/>
              <a:cxnLst/>
              <a:rect l="l" t="t" r="r" b="b"/>
              <a:pathLst>
                <a:path w="15654812" h="2693975">
                  <a:moveTo>
                    <a:pt x="0" y="2520556"/>
                  </a:moveTo>
                  <a:cubicBezTo>
                    <a:pt x="0" y="2615936"/>
                    <a:pt x="324055" y="2693975"/>
                    <a:pt x="720121" y="2693975"/>
                  </a:cubicBezTo>
                  <a:lnTo>
                    <a:pt x="14934690" y="2693975"/>
                  </a:lnTo>
                  <a:cubicBezTo>
                    <a:pt x="15330757" y="2693975"/>
                    <a:pt x="15654812" y="2615936"/>
                    <a:pt x="15654812" y="2520556"/>
                  </a:cubicBezTo>
                  <a:lnTo>
                    <a:pt x="15654812" y="990316"/>
                  </a:lnTo>
                  <a:cubicBezTo>
                    <a:pt x="15654812" y="894935"/>
                    <a:pt x="15338272" y="800233"/>
                    <a:pt x="14951284" y="779950"/>
                  </a:cubicBezTo>
                  <a:lnTo>
                    <a:pt x="703527" y="31607"/>
                  </a:lnTo>
                  <a:cubicBezTo>
                    <a:pt x="316540" y="0"/>
                    <a:pt x="0" y="72624"/>
                    <a:pt x="0" y="168005"/>
                  </a:cubicBezTo>
                  <a:lnTo>
                    <a:pt x="0" y="2520556"/>
                  </a:lnTo>
                  <a:close/>
                </a:path>
              </a:pathLst>
            </a:custGeom>
            <a:blipFill>
              <a:blip r:embed="rId2"/>
              <a:stretch>
                <a:fillRect t="-145450" b="-145450"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 flipH="1">
            <a:off x="-1066800" y="7205098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6"/>
                </a:lnTo>
                <a:lnTo>
                  <a:pt x="4666051" y="3721176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747151" y="-2005542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1" y="3721175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42BEC-819B-5056-3062-70AA54F10EB7}"/>
              </a:ext>
            </a:extLst>
          </p:cNvPr>
          <p:cNvSpPr txBox="1"/>
          <p:nvPr/>
        </p:nvSpPr>
        <p:spPr>
          <a:xfrm>
            <a:off x="4191000" y="489714"/>
            <a:ext cx="1143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Archivo Black" panose="020B0604020202020204" charset="0"/>
              </a:rPr>
              <a:t>2. </a:t>
            </a:r>
            <a:r>
              <a:rPr lang="en-IN" sz="3600" dirty="0">
                <a:solidFill>
                  <a:srgbClr val="0070C0"/>
                </a:solidFill>
                <a:latin typeface="Archivo Black" panose="020B0604020202020204" charset="0"/>
              </a:rPr>
              <a:t>Calculate the total revenue generated from pizza sales?</a:t>
            </a:r>
            <a:endParaRPr lang="en-IN" sz="3600" b="1" dirty="0">
              <a:solidFill>
                <a:srgbClr val="0070C0"/>
              </a:solidFill>
              <a:latin typeface="Archivo Black" panose="020B060402020202020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3585984-9DCB-47E9-2361-BDD096131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217" y="5143500"/>
            <a:ext cx="3665680" cy="1905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70C7EF-59C4-A42F-0884-71256272F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45" y="2785617"/>
            <a:ext cx="9220496" cy="167645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132038-16C0-5796-8CD5-9D69A7A4CBC8}"/>
              </a:ext>
            </a:extLst>
          </p:cNvPr>
          <p:cNvSpPr txBox="1"/>
          <p:nvPr/>
        </p:nvSpPr>
        <p:spPr>
          <a:xfrm>
            <a:off x="1731904" y="3393010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88B66C-EA65-8305-3800-45040FD7ADBA}"/>
              </a:ext>
            </a:extLst>
          </p:cNvPr>
          <p:cNvSpPr txBox="1"/>
          <p:nvPr/>
        </p:nvSpPr>
        <p:spPr>
          <a:xfrm>
            <a:off x="1768298" y="5824931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7933755"/>
            <a:ext cx="3096348" cy="2353246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6"/>
                </a:lnTo>
                <a:lnTo>
                  <a:pt x="4666051" y="3721176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0695" b="-5813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28435" y="9532208"/>
            <a:ext cx="6559565" cy="488092"/>
            <a:chOff x="0" y="0"/>
            <a:chExt cx="3175728" cy="1380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728" cy="138079"/>
            </a:xfrm>
            <a:custGeom>
              <a:avLst/>
              <a:gdLst/>
              <a:ahLst/>
              <a:cxnLst/>
              <a:rect l="l" t="t" r="r" b="b"/>
              <a:pathLst>
                <a:path w="3175728" h="138079">
                  <a:moveTo>
                    <a:pt x="0" y="0"/>
                  </a:moveTo>
                  <a:lnTo>
                    <a:pt x="3175728" y="0"/>
                  </a:lnTo>
                  <a:lnTo>
                    <a:pt x="3175728" y="138079"/>
                  </a:lnTo>
                  <a:lnTo>
                    <a:pt x="0" y="138079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175728" cy="17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3E14AE-62A9-48BA-B8A2-4C0DCE571124}"/>
              </a:ext>
            </a:extLst>
          </p:cNvPr>
          <p:cNvSpPr txBox="1"/>
          <p:nvPr/>
        </p:nvSpPr>
        <p:spPr>
          <a:xfrm>
            <a:off x="0" y="2353283"/>
            <a:ext cx="1828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rgbClr val="0070C0"/>
                </a:solidFill>
                <a:latin typeface="Archivo Black" panose="020B0604020202020204" charset="0"/>
              </a:rPr>
              <a:t>3. Identify the highest-priced pizza?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8CDE1A-42BF-2D09-25CB-EBF62974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0" y="5037062"/>
            <a:ext cx="4091112" cy="155330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2F391-6C35-D422-21B3-B250D20D3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627514"/>
            <a:ext cx="8347354" cy="237240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2268F3-E53A-FD6D-1BC6-61249DDE5DB8}"/>
              </a:ext>
            </a:extLst>
          </p:cNvPr>
          <p:cNvSpPr txBox="1"/>
          <p:nvPr/>
        </p:nvSpPr>
        <p:spPr>
          <a:xfrm>
            <a:off x="228600" y="5582886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A7754-431F-D591-2E1C-2681A97EAD9D}"/>
              </a:ext>
            </a:extLst>
          </p:cNvPr>
          <p:cNvSpPr txBox="1"/>
          <p:nvPr/>
        </p:nvSpPr>
        <p:spPr>
          <a:xfrm>
            <a:off x="11062648" y="5582886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F0E89D5-F038-F6C4-7D76-237B26AB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0" y="5206119"/>
            <a:ext cx="4485859" cy="186694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270857-3D85-B931-DB07-B43E49FD3423}"/>
              </a:ext>
            </a:extLst>
          </p:cNvPr>
          <p:cNvSpPr txBox="1"/>
          <p:nvPr/>
        </p:nvSpPr>
        <p:spPr>
          <a:xfrm>
            <a:off x="0" y="2108383"/>
            <a:ext cx="18288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rgbClr val="0070C0"/>
                </a:solidFill>
                <a:latin typeface="Archivo Black" panose="020B0604020202020204" charset="0"/>
              </a:rPr>
              <a:t>4. Identify the most common pizza </a:t>
            </a:r>
          </a:p>
          <a:p>
            <a:pPr algn="ctr"/>
            <a:r>
              <a:rPr lang="en-IN" sz="4400" dirty="0">
                <a:solidFill>
                  <a:srgbClr val="0070C0"/>
                </a:solidFill>
                <a:latin typeface="Archivo Black" panose="020B0604020202020204" charset="0"/>
              </a:rPr>
              <a:t>size ordered?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9F3B55-4D4A-A75B-BFBE-B5F291995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756877"/>
            <a:ext cx="7850860" cy="27654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A68BD-3474-7F60-7D07-30A31F1F9A25}"/>
              </a:ext>
            </a:extLst>
          </p:cNvPr>
          <p:cNvSpPr txBox="1"/>
          <p:nvPr/>
        </p:nvSpPr>
        <p:spPr>
          <a:xfrm>
            <a:off x="457200" y="5908762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F8655-366B-F01C-2A25-CB1A39538805}"/>
              </a:ext>
            </a:extLst>
          </p:cNvPr>
          <p:cNvSpPr txBox="1"/>
          <p:nvPr/>
        </p:nvSpPr>
        <p:spPr>
          <a:xfrm>
            <a:off x="10972800" y="5908762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8819430" y="914542"/>
            <a:ext cx="5818010" cy="47625"/>
            <a:chOff x="0" y="0"/>
            <a:chExt cx="1532315" cy="1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-2333025" y="-1398809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-1163946" y="9553575"/>
            <a:ext cx="5607205" cy="216269"/>
            <a:chOff x="0" y="0"/>
            <a:chExt cx="1476795" cy="569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76795" cy="56960"/>
            </a:xfrm>
            <a:custGeom>
              <a:avLst/>
              <a:gdLst/>
              <a:ahLst/>
              <a:cxnLst/>
              <a:rect l="l" t="t" r="r" b="b"/>
              <a:pathLst>
                <a:path w="1476795" h="56960">
                  <a:moveTo>
                    <a:pt x="0" y="0"/>
                  </a:moveTo>
                  <a:lnTo>
                    <a:pt x="1476795" y="0"/>
                  </a:lnTo>
                  <a:lnTo>
                    <a:pt x="1476795" y="56960"/>
                  </a:lnTo>
                  <a:lnTo>
                    <a:pt x="0" y="56960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76795" cy="95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flipH="1">
            <a:off x="16635084" y="7143633"/>
            <a:ext cx="4666051" cy="3721175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1" y="3721175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333B6-A698-90FF-3505-43CAA7FC9C33}"/>
              </a:ext>
            </a:extLst>
          </p:cNvPr>
          <p:cNvSpPr txBox="1"/>
          <p:nvPr/>
        </p:nvSpPr>
        <p:spPr>
          <a:xfrm>
            <a:off x="3235570" y="1851101"/>
            <a:ext cx="11816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rgbClr val="0070C0"/>
                </a:solidFill>
                <a:latin typeface="Archivo Black" panose="020B0604020202020204" charset="0"/>
              </a:rPr>
              <a:t>5. List the top 5 most ordered pizza types along with their quantities?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3E1C94-7379-1AC2-C96A-1DFD56D0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6632" y="4544099"/>
            <a:ext cx="4922520" cy="231647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CD4533-59F1-3F86-F577-C978F0012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16" y="4068741"/>
            <a:ext cx="6142325" cy="326719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580CB2-9AB4-48EF-9F8B-A3C4AB7CA2CB}"/>
              </a:ext>
            </a:extLst>
          </p:cNvPr>
          <p:cNvSpPr txBox="1"/>
          <p:nvPr/>
        </p:nvSpPr>
        <p:spPr>
          <a:xfrm>
            <a:off x="378422" y="5471507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EEF34-C635-ED60-CA11-1B0C597DB2E2}"/>
              </a:ext>
            </a:extLst>
          </p:cNvPr>
          <p:cNvSpPr txBox="1"/>
          <p:nvPr/>
        </p:nvSpPr>
        <p:spPr>
          <a:xfrm>
            <a:off x="9766932" y="5471507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flipH="1">
            <a:off x="-1" y="0"/>
            <a:ext cx="2333026" cy="2322366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0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0" y="3721175"/>
                </a:lnTo>
                <a:lnTo>
                  <a:pt x="46660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0232" r="-10000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143000" y="9735802"/>
            <a:ext cx="5818010" cy="47625"/>
            <a:chOff x="0" y="0"/>
            <a:chExt cx="1532315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2315" cy="12543"/>
            </a:xfrm>
            <a:custGeom>
              <a:avLst/>
              <a:gdLst/>
              <a:ahLst/>
              <a:cxnLst/>
              <a:rect l="l" t="t" r="r" b="b"/>
              <a:pathLst>
                <a:path w="1532315" h="12543">
                  <a:moveTo>
                    <a:pt x="0" y="0"/>
                  </a:moveTo>
                  <a:lnTo>
                    <a:pt x="1532315" y="0"/>
                  </a:lnTo>
                  <a:lnTo>
                    <a:pt x="153231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43B6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32315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6635084" y="7143633"/>
            <a:ext cx="1652916" cy="3143367"/>
          </a:xfrm>
          <a:custGeom>
            <a:avLst/>
            <a:gdLst/>
            <a:ahLst/>
            <a:cxnLst/>
            <a:rect l="l" t="t" r="r" b="b"/>
            <a:pathLst>
              <a:path w="4666051" h="3721175">
                <a:moveTo>
                  <a:pt x="4666051" y="0"/>
                </a:moveTo>
                <a:lnTo>
                  <a:pt x="0" y="0"/>
                </a:lnTo>
                <a:lnTo>
                  <a:pt x="0" y="3721175"/>
                </a:lnTo>
                <a:lnTo>
                  <a:pt x="4666051" y="3721175"/>
                </a:lnTo>
                <a:lnTo>
                  <a:pt x="46660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2292" b="-18382"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B950-5EF0-E18B-B697-CA8C8609666A}"/>
              </a:ext>
            </a:extLst>
          </p:cNvPr>
          <p:cNvSpPr txBox="1"/>
          <p:nvPr/>
        </p:nvSpPr>
        <p:spPr>
          <a:xfrm>
            <a:off x="0" y="613872"/>
            <a:ext cx="18301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chivo Black" panose="020B0604020202020204" charset="0"/>
              </a:rPr>
              <a:t>TOP 5 INTERMEDIATE QUERIES</a:t>
            </a:r>
            <a:endParaRPr lang="en-IN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CDE6EE-4ED0-95FD-17AF-1733CD791EE2}"/>
              </a:ext>
            </a:extLst>
          </p:cNvPr>
          <p:cNvSpPr txBox="1"/>
          <p:nvPr/>
        </p:nvSpPr>
        <p:spPr>
          <a:xfrm>
            <a:off x="3390900" y="2193799"/>
            <a:ext cx="11506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0070C0"/>
                </a:solidFill>
                <a:latin typeface="Archivo Black" panose="020B0604020202020204" charset="0"/>
              </a:rPr>
              <a:t>1. Join the necessary tables to find the total quantity of each pizza category ordered?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B00D16-D52E-1AB8-0535-33B9C8932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872" y="4908653"/>
            <a:ext cx="4616588" cy="287941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D08C26-163F-BE6C-2AEC-B68E1EEAC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908654"/>
            <a:ext cx="6263144" cy="287941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F68F7E-F84C-3FFC-AC11-498140F9385F}"/>
              </a:ext>
            </a:extLst>
          </p:cNvPr>
          <p:cNvSpPr txBox="1"/>
          <p:nvPr/>
        </p:nvSpPr>
        <p:spPr>
          <a:xfrm>
            <a:off x="685800" y="6100424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QUERY :</a:t>
            </a:r>
            <a:endParaRPr lang="en-IN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57A511-09B9-FD6C-1BC5-DB635EF014D6}"/>
              </a:ext>
            </a:extLst>
          </p:cNvPr>
          <p:cNvSpPr txBox="1"/>
          <p:nvPr/>
        </p:nvSpPr>
        <p:spPr>
          <a:xfrm>
            <a:off x="9144000" y="6100424"/>
            <a:ext cx="915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Archivo Black" panose="020B0604020202020204" charset="0"/>
              </a:rPr>
              <a:t>RESULT  :</a:t>
            </a: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363</Words>
  <Application>Microsoft Office PowerPoint</Application>
  <PresentationFormat>Custom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 Black</vt:lpstr>
      <vt:lpstr>Aptos</vt:lpstr>
      <vt:lpstr>Archivo Black</vt:lpstr>
      <vt:lpstr>Montaser Arabic Bold</vt:lpstr>
      <vt:lpstr>Calibri</vt:lpstr>
      <vt:lpstr>Montaser Arabic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Blue Modern Annual Sales Report 2024 Presentation</dc:title>
  <dc:creator>Bharat Mathur</dc:creator>
  <cp:lastModifiedBy>darshil mathur</cp:lastModifiedBy>
  <cp:revision>7</cp:revision>
  <dcterms:created xsi:type="dcterms:W3CDTF">2006-08-16T00:00:00Z</dcterms:created>
  <dcterms:modified xsi:type="dcterms:W3CDTF">2025-10-02T09:18:00Z</dcterms:modified>
  <dc:identifier>DAG0iurTOu0</dc:identifier>
</cp:coreProperties>
</file>